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42FC0EF-C8A7-4ABC-AA6E-8198EFF8728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359A482-8516-4279-A54C-DA76D98DC4D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si.ru/docs/%D0%94%D0%BE%D1%80%D0%BE%D0%B6%D0%BD%D0%B0%D1%8F%20%D0%BA%D0%B0%D1%80%D1%82%D0%B0_28%2010_%D1%81%20%D0%BF%D1%80%D0%B8%D0%BD%D1%8F%D1%82%D0%BE%D0%B9%20%D0%BF%D1%80%D0%B0%D0%B2%D0%BA%D0%BE%D0%B9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asi.ru/social/news/1325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НКО на рынке социальных услуг: барьеры и перспективы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4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600" dirty="0" smtClean="0"/>
              <a:t>«Расширение участия негосударственного сектора экономики в оказании услуг</a:t>
            </a:r>
          </a:p>
          <a:p>
            <a:pPr marL="0" indent="0" algn="ctr">
              <a:buNone/>
            </a:pPr>
            <a:r>
              <a:rPr lang="ru-RU" sz="3600" dirty="0" smtClean="0"/>
              <a:t>в социальной сфере»</a:t>
            </a:r>
          </a:p>
          <a:p>
            <a:pPr marL="0" indent="0" algn="ctr">
              <a:buNone/>
            </a:pPr>
            <a:r>
              <a:rPr lang="ru-RU" sz="3600" dirty="0" smtClean="0"/>
              <a:t>(версия 28.10.2013)</a:t>
            </a:r>
          </a:p>
          <a:p>
            <a:pPr marL="0" indent="0">
              <a:buNone/>
            </a:pPr>
            <a:r>
              <a:rPr lang="ru-RU" dirty="0" smtClean="0"/>
              <a:t>4 сферы:</a:t>
            </a:r>
          </a:p>
          <a:p>
            <a:r>
              <a:rPr lang="ru-RU" dirty="0" smtClean="0"/>
              <a:t>Образование</a:t>
            </a:r>
          </a:p>
          <a:p>
            <a:r>
              <a:rPr lang="ru-RU" dirty="0" smtClean="0"/>
              <a:t>Здравоохранение</a:t>
            </a:r>
          </a:p>
          <a:p>
            <a:r>
              <a:rPr lang="ru-RU" dirty="0" smtClean="0"/>
              <a:t>Социальное обслуживание</a:t>
            </a:r>
          </a:p>
          <a:p>
            <a:r>
              <a:rPr lang="ru-RU" dirty="0" smtClean="0"/>
              <a:t>Культура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http://www.asi.ru/docs/</a:t>
            </a:r>
            <a:r>
              <a:rPr lang="ru-RU" dirty="0" smtClean="0">
                <a:hlinkClick r:id="rId2"/>
              </a:rPr>
              <a:t>Дорожная карта_28 10_с принятой правкой</a:t>
            </a:r>
            <a:r>
              <a:rPr lang="en-US" dirty="0" smtClean="0">
                <a:hlinkClick r:id="rId2"/>
              </a:rPr>
              <a:t>.pdf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Дорожная карта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8964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492896"/>
            <a:ext cx="8496943" cy="363326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01.11.13 </a:t>
            </a:r>
            <a:r>
              <a:rPr lang="ru-RU" b="1" dirty="0"/>
              <a:t>В 43 регионах собрали данные о перспективах привлечения негосударственных поставщиков к выполнению государственного и муниципального заказов в социальной сфере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Исследовательская группа ЦИРКОН по заказу Агентства стратегических инициатив - </a:t>
            </a:r>
          </a:p>
          <a:p>
            <a:pPr marL="0" indent="0">
              <a:buNone/>
            </a:pPr>
            <a:r>
              <a:rPr lang="ru-RU" dirty="0" smtClean="0"/>
              <a:t>отчет по проведенному исследованию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Анкета, которую заполняли представители администраций, включала как количественные (с выбором варианта ответа), так и качественные (открытые) варианты ответов на вопросы.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исследовании приведен анализ опыта  43 субъектов Российской Федерации, </a:t>
            </a:r>
          </a:p>
          <a:p>
            <a:pPr>
              <a:buFontTx/>
              <a:buChar char="-"/>
            </a:pPr>
            <a:r>
              <a:rPr lang="ru-RU" dirty="0" smtClean="0"/>
              <a:t>в привлечении внешних поставщиков, </a:t>
            </a:r>
          </a:p>
          <a:p>
            <a:pPr>
              <a:buFontTx/>
              <a:buChar char="-"/>
            </a:pPr>
            <a:r>
              <a:rPr lang="ru-RU" dirty="0" smtClean="0"/>
              <a:t>их ведомственная принадлежность, </a:t>
            </a:r>
          </a:p>
          <a:p>
            <a:pPr>
              <a:buFontTx/>
              <a:buChar char="-"/>
            </a:pPr>
            <a:r>
              <a:rPr lang="ru-RU" dirty="0" smtClean="0"/>
              <a:t>механизм вовлечения поставщиков и оценка проведенной деятельности и оказанных услуг</a:t>
            </a:r>
          </a:p>
          <a:p>
            <a:pPr>
              <a:buFontTx/>
              <a:buChar char="-"/>
            </a:pPr>
            <a:r>
              <a:rPr lang="ru-RU" dirty="0" smtClean="0"/>
              <a:t>препятствия, мешающие широкому привлечению внешних поставщиков к социальному заказу. </a:t>
            </a:r>
            <a:br>
              <a:rPr lang="ru-RU" dirty="0" smtClean="0"/>
            </a:b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Источник РЕДАКЦИЯ САЙТА АСИ </a:t>
            </a:r>
            <a:r>
              <a:rPr lang="en-US" dirty="0" smtClean="0">
                <a:hlinkClick r:id="rId2"/>
              </a:rPr>
              <a:t>http://asi.ru/social/news/13252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584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Исследование «Перспективы привлечения негосударственных (немуниципальных) поставщиков к оказанию государственных (муниципальных) услуг в социальной сфере за счет бюджетных средств»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66102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2040" y="2348881"/>
            <a:ext cx="3960440" cy="4248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 smtClean="0"/>
              <a:t>1. </a:t>
            </a:r>
            <a:r>
              <a:rPr lang="ru-RU" sz="1600" dirty="0" err="1" smtClean="0"/>
              <a:t>Осн</a:t>
            </a:r>
            <a:r>
              <a:rPr lang="ru-RU" sz="1600" dirty="0" smtClean="0"/>
              <a:t>. механизм привлечения - госзаказ</a:t>
            </a:r>
          </a:p>
          <a:p>
            <a:pPr marL="0" indent="0">
              <a:buNone/>
            </a:pPr>
            <a:r>
              <a:rPr lang="ru-RU" sz="1600" dirty="0"/>
              <a:t>2. </a:t>
            </a:r>
            <a:r>
              <a:rPr lang="ru-RU" sz="1600" dirty="0" smtClean="0"/>
              <a:t> </a:t>
            </a:r>
            <a:r>
              <a:rPr lang="ru-RU" sz="1600" dirty="0" err="1" smtClean="0"/>
              <a:t>Осн</a:t>
            </a:r>
            <a:r>
              <a:rPr lang="ru-RU" sz="1600" dirty="0" smtClean="0"/>
              <a:t>. преимуществом  -решение </a:t>
            </a:r>
            <a:r>
              <a:rPr lang="ru-RU" sz="1600" dirty="0"/>
              <a:t>социальных задач и повышение качества государственных услуг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3. </a:t>
            </a:r>
            <a:r>
              <a:rPr lang="ru-RU" sz="1600" dirty="0" smtClean="0"/>
              <a:t>Ключевое препятствие расширения </a:t>
            </a:r>
            <a:r>
              <a:rPr lang="ru-RU" sz="1600" dirty="0"/>
              <a:t>практики </a:t>
            </a:r>
            <a:r>
              <a:rPr lang="ru-RU" sz="1600" dirty="0" smtClean="0"/>
              <a:t>- несовершенство </a:t>
            </a:r>
            <a:r>
              <a:rPr lang="ru-RU" sz="1600" dirty="0"/>
              <a:t>нормативного </a:t>
            </a:r>
            <a:r>
              <a:rPr lang="ru-RU" sz="1600" dirty="0" smtClean="0"/>
              <a:t>обеспечения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>4.</a:t>
            </a:r>
            <a:r>
              <a:rPr lang="ru-RU" sz="1600" dirty="0"/>
              <a:t>  Вопрос </a:t>
            </a:r>
            <a:r>
              <a:rPr lang="ru-RU" sz="1600" dirty="0" smtClean="0"/>
              <a:t>«Готовы </a:t>
            </a:r>
            <a:r>
              <a:rPr lang="ru-RU" sz="1600" dirty="0"/>
              <a:t>ли работающие сегодня </a:t>
            </a:r>
            <a:r>
              <a:rPr lang="ru-RU" sz="1600" dirty="0" err="1" smtClean="0"/>
              <a:t>негосуд</a:t>
            </a:r>
            <a:r>
              <a:rPr lang="ru-RU" sz="1600" dirty="0" smtClean="0"/>
              <a:t>. организации </a:t>
            </a:r>
            <a:r>
              <a:rPr lang="ru-RU" sz="1600" dirty="0"/>
              <a:t>оказывать </a:t>
            </a:r>
            <a:r>
              <a:rPr lang="ru-RU" sz="1600" dirty="0" err="1" smtClean="0"/>
              <a:t>госуслуги</a:t>
            </a:r>
            <a:r>
              <a:rPr lang="ru-RU" sz="1600" dirty="0" smtClean="0"/>
              <a:t> </a:t>
            </a:r>
            <a:r>
              <a:rPr lang="ru-RU" sz="1600" dirty="0"/>
              <a:t>в </a:t>
            </a:r>
            <a:r>
              <a:rPr lang="ru-RU" sz="1600" dirty="0" smtClean="0"/>
              <a:t>соц. </a:t>
            </a:r>
            <a:r>
              <a:rPr lang="ru-RU" sz="1600" dirty="0"/>
              <a:t>сфере за счет бюджетных средств (достаточно ли они профессиональны)?» вызвал </a:t>
            </a:r>
            <a:r>
              <a:rPr lang="ru-RU" sz="1600" dirty="0" smtClean="0"/>
              <a:t>затруднения, особенно- к </a:t>
            </a:r>
            <a:r>
              <a:rPr lang="ru-RU" sz="1600" dirty="0"/>
              <a:t>работе в сельской местности. </a:t>
            </a:r>
            <a:br>
              <a:rPr lang="ru-RU" sz="1600" dirty="0"/>
            </a:br>
            <a:r>
              <a:rPr lang="ru-RU" sz="1600" dirty="0" smtClean="0"/>
              <a:t>5. Чуть </a:t>
            </a:r>
            <a:r>
              <a:rPr lang="ru-RU" sz="1600" dirty="0"/>
              <a:t>больше </a:t>
            </a:r>
            <a:r>
              <a:rPr lang="ru-RU" sz="1600" dirty="0" smtClean="0"/>
              <a:t>50% </a:t>
            </a:r>
            <a:r>
              <a:rPr lang="ru-RU" sz="1600" dirty="0"/>
              <a:t>опрошенных планируют увеличивать роль </a:t>
            </a:r>
            <a:r>
              <a:rPr lang="ru-RU" sz="1600" dirty="0" err="1" smtClean="0"/>
              <a:t>негосуд</a:t>
            </a:r>
            <a:r>
              <a:rPr lang="ru-RU" sz="1600" dirty="0" smtClean="0"/>
              <a:t>. </a:t>
            </a:r>
            <a:r>
              <a:rPr lang="ru-RU" sz="1600" dirty="0"/>
              <a:t>(</a:t>
            </a:r>
            <a:r>
              <a:rPr lang="ru-RU" sz="1600" dirty="0" err="1" smtClean="0"/>
              <a:t>немуниц</a:t>
            </a:r>
            <a:r>
              <a:rPr lang="ru-RU" sz="1600" dirty="0" smtClean="0"/>
              <a:t>.) </a:t>
            </a:r>
            <a:r>
              <a:rPr lang="ru-RU" sz="1600" dirty="0"/>
              <a:t>организаций при оказании </a:t>
            </a:r>
            <a:r>
              <a:rPr lang="ru-RU" sz="1600" dirty="0" err="1" smtClean="0"/>
              <a:t>госуслуг</a:t>
            </a:r>
            <a:r>
              <a:rPr lang="ru-RU" sz="1600" dirty="0" smtClean="0"/>
              <a:t> </a:t>
            </a:r>
            <a:r>
              <a:rPr lang="ru-RU" sz="1600" dirty="0"/>
              <a:t>в социальной сфере.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8328"/>
            <a:ext cx="3754760" cy="1252728"/>
          </a:xfrm>
        </p:spPr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559956"/>
              </p:ext>
            </p:extLst>
          </p:nvPr>
        </p:nvGraphicFramePr>
        <p:xfrm>
          <a:off x="213238" y="1037227"/>
          <a:ext cx="4574786" cy="556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3238" y="1037227"/>
                        <a:ext cx="4574786" cy="5560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703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Готовы ли НКО в СПб?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Готово ли государство?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Что </a:t>
            </a:r>
            <a:r>
              <a:rPr lang="ru-RU" smtClean="0"/>
              <a:t>можно сделать, </a:t>
            </a:r>
            <a:r>
              <a:rPr lang="ru-RU" dirty="0" smtClean="0"/>
              <a:t>чтобы были готовы:</a:t>
            </a:r>
          </a:p>
          <a:p>
            <a:pPr marL="0" indent="0" algn="ctr">
              <a:buNone/>
            </a:pPr>
            <a:r>
              <a:rPr lang="ru-RU" dirty="0" smtClean="0"/>
              <a:t>- Государству?</a:t>
            </a:r>
          </a:p>
          <a:p>
            <a:pPr marL="0" indent="0" algn="ctr">
              <a:buNone/>
            </a:pPr>
            <a:r>
              <a:rPr lang="ru-RU" dirty="0" smtClean="0"/>
              <a:t>- Самим НКО?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Приглашаем обсудить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8611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</a:t>
            </a:r>
          </a:p>
          <a:p>
            <a:pPr marL="0" indent="0">
              <a:buNone/>
            </a:pPr>
            <a:r>
              <a:rPr lang="ru-RU" dirty="0" smtClean="0"/>
              <a:t>2.</a:t>
            </a:r>
          </a:p>
          <a:p>
            <a:pPr marL="0" indent="0">
              <a:buNone/>
            </a:pPr>
            <a:r>
              <a:rPr lang="ru-RU" dirty="0" smtClean="0"/>
              <a:t>3.</a:t>
            </a:r>
          </a:p>
          <a:p>
            <a:pPr marL="0" indent="0">
              <a:buNone/>
            </a:pPr>
            <a:r>
              <a:rPr lang="ru-RU" dirty="0" smtClean="0"/>
              <a:t>4.</a:t>
            </a:r>
          </a:p>
          <a:p>
            <a:pPr marL="0" indent="0">
              <a:buNone/>
            </a:pPr>
            <a:r>
              <a:rPr lang="ru-RU" dirty="0" smtClean="0"/>
              <a:t>5.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Наши предложения: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0341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84</TotalTime>
  <Words>163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Волна</vt:lpstr>
      <vt:lpstr>Acrobat Document</vt:lpstr>
      <vt:lpstr>НКО на рынке социальных услуг: барьеры и перспективы</vt:lpstr>
      <vt:lpstr>Дорожная карта</vt:lpstr>
      <vt:lpstr>Исследование «Перспективы привлечения негосударственных (немуниципальных) поставщиков к оказанию государственных (муниципальных) услуг в социальной сфере за счет бюджетных средств»</vt:lpstr>
      <vt:lpstr>Выводы:</vt:lpstr>
      <vt:lpstr>Приглашаем обсудить</vt:lpstr>
      <vt:lpstr>Наши предложения: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Моcквина</dc:creator>
  <cp:lastModifiedBy>Анастасия Моcквина</cp:lastModifiedBy>
  <cp:revision>11</cp:revision>
  <dcterms:created xsi:type="dcterms:W3CDTF">2013-11-21T14:16:49Z</dcterms:created>
  <dcterms:modified xsi:type="dcterms:W3CDTF">2013-11-21T15:45:11Z</dcterms:modified>
</cp:coreProperties>
</file>